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68" r:id="rId1"/>
  </p:sldMasterIdLst>
  <p:notesMasterIdLst>
    <p:notesMasterId r:id="rId45"/>
  </p:notesMasterIdLst>
  <p:sldIdLst>
    <p:sldId id="256" r:id="rId2"/>
    <p:sldId id="259" r:id="rId3"/>
    <p:sldId id="261" r:id="rId4"/>
    <p:sldId id="262" r:id="rId5"/>
    <p:sldId id="263" r:id="rId6"/>
    <p:sldId id="264" r:id="rId7"/>
    <p:sldId id="260" r:id="rId8"/>
    <p:sldId id="258" r:id="rId9"/>
    <p:sldId id="257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7" r:id="rId21"/>
    <p:sldId id="276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10D6367-77F9-486C-9FE6-7FEBC327DE59}" type="datetimeFigureOut">
              <a:rPr lang="ar-JO" smtClean="0"/>
              <a:pPr/>
              <a:t>06/01/1437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DB91CC6-0544-481B-A0E9-FA9C7210302E}" type="slidenum">
              <a:rPr lang="ar-JO" smtClean="0"/>
              <a:pPr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xmlns="" val="3486486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91CC6-0544-481B-A0E9-FA9C7210302E}" type="slidenum">
              <a:rPr lang="ar-JO" smtClean="0"/>
              <a:pPr/>
              <a:t>18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xmlns="" val="17633482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91CC6-0544-481B-A0E9-FA9C7210302E}" type="slidenum">
              <a:rPr lang="ar-JO" smtClean="0"/>
              <a:pPr/>
              <a:t>29</a:t>
            </a:fld>
            <a:endParaRPr lang="ar-J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06/01/1437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06/01/1437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06/01/1437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06/01/1437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06/01/1437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06/01/1437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06/01/1437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06/01/1437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06/01/1437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06/01/1437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06/01/1437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06/01/1437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1916833"/>
            <a:ext cx="7117180" cy="2860548"/>
          </a:xfrm>
        </p:spPr>
        <p:txBody>
          <a:bodyPr/>
          <a:lstStyle/>
          <a:p>
            <a:r>
              <a:rPr lang="en-US" dirty="0" smtClean="0"/>
              <a:t>Fluids and Electrolytes</a:t>
            </a: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6992"/>
            <a:ext cx="6400800" cy="228180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Balance and Disturbance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xmlns="" val="368591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99592" y="1772816"/>
            <a:ext cx="7408333" cy="4353347"/>
          </a:xfrm>
        </p:spPr>
        <p:txBody>
          <a:bodyPr/>
          <a:lstStyle/>
          <a:p>
            <a:pPr algn="l"/>
            <a:r>
              <a:rPr lang="en-US" dirty="0" smtClean="0"/>
              <a:t>Daily average of Intake and output (I&amp;O) of water are approximately equal</a:t>
            </a:r>
          </a:p>
          <a:p>
            <a:pPr marL="0" indent="0" algn="l" rtl="0">
              <a:buNone/>
            </a:pPr>
            <a:r>
              <a:rPr lang="en-US" altLang="ar-JO" b="1" dirty="0" smtClean="0"/>
              <a:t>Intake</a:t>
            </a:r>
            <a:r>
              <a:rPr lang="en-US" altLang="ar-JO" b="1" dirty="0"/>
              <a:t>:</a:t>
            </a:r>
            <a:r>
              <a:rPr lang="en-US" altLang="ar-JO" dirty="0"/>
              <a:t> fluids, food, </a:t>
            </a:r>
            <a:r>
              <a:rPr lang="en-US" altLang="ar-JO" dirty="0" smtClean="0"/>
              <a:t>oxidation</a:t>
            </a:r>
          </a:p>
          <a:p>
            <a:pPr marL="0" indent="0" algn="l" rtl="0">
              <a:buNone/>
            </a:pPr>
            <a:r>
              <a:rPr lang="en-US" altLang="ar-JO" b="1" dirty="0" smtClean="0"/>
              <a:t>Output</a:t>
            </a:r>
            <a:r>
              <a:rPr lang="en-US" altLang="ar-JO" b="1" dirty="0"/>
              <a:t>: </a:t>
            </a:r>
            <a:endParaRPr lang="en-US" altLang="ar-JO" b="1" dirty="0" smtClean="0"/>
          </a:p>
          <a:p>
            <a:pPr marL="0" indent="0" algn="l" rtl="0">
              <a:buNone/>
            </a:pPr>
            <a:r>
              <a:rPr lang="en-US" altLang="ar-JO" dirty="0" smtClean="0"/>
              <a:t>Kidneys: urine: 1-2 Liter/day</a:t>
            </a:r>
          </a:p>
          <a:p>
            <a:pPr marL="0" indent="0" algn="l" rtl="0">
              <a:buNone/>
            </a:pPr>
            <a:r>
              <a:rPr lang="en-US" altLang="ar-JO" dirty="0" smtClean="0"/>
              <a:t>Out </a:t>
            </a:r>
            <a:r>
              <a:rPr lang="en-US" altLang="ar-JO" dirty="0"/>
              <a:t>put= 1 ml of urine per kilogram of body weight per hour (1 ml/kg/h)</a:t>
            </a:r>
          </a:p>
          <a:p>
            <a:pPr marL="0" indent="0" algn="l" rtl="0">
              <a:buNone/>
            </a:pPr>
            <a:r>
              <a:rPr lang="en-US" altLang="ar-JO" dirty="0" smtClean="0"/>
              <a:t>Skin: Sensible loss (0-1000 ml) and insensible (500 ml)</a:t>
            </a:r>
          </a:p>
          <a:p>
            <a:pPr marL="0" indent="0" algn="l" rtl="0">
              <a:buNone/>
            </a:pPr>
            <a:r>
              <a:rPr lang="en-US" altLang="ar-JO" dirty="0" smtClean="0"/>
              <a:t>Lungs: insensible loss (300 ml)</a:t>
            </a:r>
          </a:p>
          <a:p>
            <a:pPr marL="0" indent="0" algn="l" rtl="0">
              <a:buNone/>
            </a:pPr>
            <a:r>
              <a:rPr lang="en-US" altLang="ar-JO" dirty="0" smtClean="0"/>
              <a:t>Gastrointestinal tract: 100-200 ml/day</a:t>
            </a:r>
          </a:p>
          <a:p>
            <a:pPr marL="0" indent="0" algn="l" rtl="0">
              <a:buNone/>
            </a:pPr>
            <a:endParaRPr lang="ar-JO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Fluids gains and Losses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xmlns="" val="1769237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Aim: to keep the composition and volume of body fluid within narrow limits of normal.</a:t>
            </a:r>
          </a:p>
          <a:p>
            <a:pPr algn="l" rtl="0"/>
            <a:r>
              <a:rPr lang="en-US" dirty="0" smtClean="0"/>
              <a:t>Methods:</a:t>
            </a:r>
          </a:p>
          <a:p>
            <a:pPr marL="0" indent="0" algn="l" rtl="0">
              <a:buNone/>
            </a:pPr>
            <a:r>
              <a:rPr lang="en-US" dirty="0" smtClean="0"/>
              <a:t>1- Kidney: Regulation of ECF volume and Electrolytes levels by selective retention and excretion. Regulation of PH of the ECF by retention of hydrogen. Excretion of metabolic waste.</a:t>
            </a:r>
          </a:p>
          <a:p>
            <a:pPr marL="0" indent="0" algn="l" rtl="0">
              <a:buNone/>
            </a:pPr>
            <a:r>
              <a:rPr lang="en-US" dirty="0" smtClean="0"/>
              <a:t>2- Heart and Blood vessel: Pumping </a:t>
            </a:r>
          </a:p>
          <a:p>
            <a:pPr marL="0" indent="0" algn="l" rtl="0">
              <a:buNone/>
            </a:pPr>
            <a:r>
              <a:rPr lang="en-US" dirty="0" smtClean="0"/>
              <a:t>3- Lung functions: Exhalation and  acid base balance</a:t>
            </a:r>
          </a:p>
          <a:p>
            <a:pPr marL="0" indent="0" algn="l" rtl="0">
              <a:buNone/>
            </a:pPr>
            <a:r>
              <a:rPr lang="en-US" dirty="0" smtClean="0"/>
              <a:t>4-Pitutary function: ADH</a:t>
            </a:r>
          </a:p>
          <a:p>
            <a:pPr marL="0" indent="0" algn="l" rtl="0">
              <a:buNone/>
            </a:pPr>
            <a:r>
              <a:rPr lang="en-US" dirty="0" smtClean="0"/>
              <a:t>5- Adrenal function: Aldosterone, Cortisol</a:t>
            </a:r>
          </a:p>
          <a:p>
            <a:pPr marL="0" indent="0" algn="l" rtl="0">
              <a:buNone/>
            </a:pPr>
            <a:endParaRPr lang="ar-JO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Homeostatic Mechanism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xmlns="" val="15680241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E:\Suvarna\Connection\CD\Smeltzer IRDVD\Project SRC\Beta 1\PPT images\figure_14-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7704" y="596296"/>
            <a:ext cx="5832647" cy="549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553449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altLang="ar-JO" dirty="0"/>
              <a:t>Reduced homeostatic mechanisms: cardiac, renal, respiratory function</a:t>
            </a:r>
          </a:p>
          <a:p>
            <a:pPr algn="l"/>
            <a:r>
              <a:rPr lang="en-US" altLang="ar-JO" dirty="0"/>
              <a:t>Decreased body fluid percentage</a:t>
            </a:r>
          </a:p>
          <a:p>
            <a:pPr algn="l"/>
            <a:r>
              <a:rPr lang="en-US" altLang="ar-JO" dirty="0"/>
              <a:t>Medication use</a:t>
            </a:r>
          </a:p>
          <a:p>
            <a:pPr algn="l"/>
            <a:r>
              <a:rPr lang="en-US" altLang="ar-JO" dirty="0"/>
              <a:t>Presence of concomitant conditions</a:t>
            </a:r>
          </a:p>
          <a:p>
            <a:pPr algn="l" rtl="0"/>
            <a:endParaRPr lang="ar-JO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Gerontologic consideration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xmlns="" val="5867878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/>
          </a:bodyPr>
          <a:lstStyle/>
          <a:p>
            <a:pPr marL="0" indent="0" algn="l" rtl="0">
              <a:spcBef>
                <a:spcPct val="0"/>
              </a:spcBef>
              <a:buNone/>
            </a:pPr>
            <a:r>
              <a:rPr lang="en-US" altLang="ar-JO" b="1" dirty="0" smtClean="0"/>
              <a:t>1-ECF </a:t>
            </a:r>
            <a:r>
              <a:rPr lang="en-US" altLang="ar-JO" b="1" dirty="0"/>
              <a:t>volume deficit (hypovolemia</a:t>
            </a:r>
            <a:r>
              <a:rPr lang="en-US" altLang="ar-JO" b="1" dirty="0" smtClean="0"/>
              <a:t>)</a:t>
            </a:r>
          </a:p>
          <a:p>
            <a:pPr marL="0" indent="0" algn="l" rtl="0">
              <a:buNone/>
            </a:pPr>
            <a:r>
              <a:rPr lang="en-US" altLang="ar-JO" dirty="0"/>
              <a:t>Loss of extracellular fluid exceeds intake ratio of </a:t>
            </a:r>
            <a:r>
              <a:rPr lang="en-US" altLang="ar-JO" dirty="0" smtClean="0"/>
              <a:t>water. Electrolytes </a:t>
            </a:r>
            <a:r>
              <a:rPr lang="en-US" altLang="ar-JO" dirty="0"/>
              <a:t>lost in same proportion as they exist in normal body fluids</a:t>
            </a:r>
          </a:p>
          <a:p>
            <a:pPr marL="0" indent="0" algn="l" rtl="0">
              <a:buNone/>
            </a:pPr>
            <a:r>
              <a:rPr lang="en-US" altLang="ar-JO" dirty="0"/>
              <a:t>Dehydration: loss of water along with increased serum sodium </a:t>
            </a:r>
            <a:r>
              <a:rPr lang="en-US" altLang="ar-JO" dirty="0" smtClean="0"/>
              <a:t>level.</a:t>
            </a:r>
          </a:p>
          <a:p>
            <a:pPr marL="0" indent="0" algn="l" rtl="0">
              <a:buNone/>
            </a:pPr>
            <a:endParaRPr lang="en-US" altLang="ar-JO" dirty="0"/>
          </a:p>
          <a:p>
            <a:pPr marL="0" indent="0" algn="l" rtl="0">
              <a:spcBef>
                <a:spcPct val="0"/>
              </a:spcBef>
              <a:buNone/>
            </a:pPr>
            <a:r>
              <a:rPr lang="en-US" altLang="ar-JO" dirty="0" smtClean="0"/>
              <a:t>Causes: vomiting, diarrhea</a:t>
            </a:r>
            <a:r>
              <a:rPr lang="en-US" altLang="ar-JO" dirty="0"/>
              <a:t>, fistula drainage, </a:t>
            </a:r>
            <a:r>
              <a:rPr lang="en-US" altLang="ar-JO" dirty="0" smtClean="0"/>
              <a:t>hemorrhage, </a:t>
            </a:r>
            <a:r>
              <a:rPr lang="en-US" altLang="ar-JO" dirty="0"/>
              <a:t>inadequate intake , </a:t>
            </a:r>
            <a:r>
              <a:rPr lang="en-US" altLang="ar-JO" dirty="0" smtClean="0"/>
              <a:t>or third space shift: </a:t>
            </a:r>
            <a:r>
              <a:rPr lang="en-US" altLang="ar-JO" dirty="0"/>
              <a:t>plasma-to-interstitial fluid shift</a:t>
            </a:r>
          </a:p>
          <a:p>
            <a:pPr marL="0" indent="0" algn="l" rtl="0">
              <a:buNone/>
            </a:pPr>
            <a:endParaRPr lang="ar-JO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Fluid volume disturbances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xmlns="" val="6953859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en-US" altLang="ar-JO" b="1" dirty="0" smtClean="0"/>
              <a:t>Signs and symptoms</a:t>
            </a:r>
          </a:p>
          <a:p>
            <a:pPr marL="0" indent="0" algn="l">
              <a:buNone/>
            </a:pPr>
            <a:r>
              <a:rPr lang="en-US" altLang="ar-JO" dirty="0" smtClean="0"/>
              <a:t>decreased </a:t>
            </a:r>
            <a:r>
              <a:rPr lang="en-US" altLang="ar-JO" dirty="0"/>
              <a:t>skin turgor, </a:t>
            </a:r>
            <a:r>
              <a:rPr lang="en-US" altLang="ar-JO" dirty="0" smtClean="0"/>
              <a:t>prolonged capillary filling time, oliguria</a:t>
            </a:r>
            <a:r>
              <a:rPr lang="en-US" altLang="ar-JO" dirty="0"/>
              <a:t>, concentrated urine, postural hypotension, rapid weak pulse, increased temperature, cool clammy skin due to vasoconstriction, </a:t>
            </a:r>
            <a:r>
              <a:rPr lang="en-US" altLang="ar-JO" dirty="0" smtClean="0"/>
              <a:t>, </a:t>
            </a:r>
            <a:r>
              <a:rPr lang="en-US" altLang="ar-JO" dirty="0"/>
              <a:t>thirst, nausea, muscle weakness, </a:t>
            </a:r>
            <a:r>
              <a:rPr lang="en-US" altLang="ar-JO" dirty="0" smtClean="0"/>
              <a:t>cramps.</a:t>
            </a:r>
            <a:endParaRPr lang="en-US" altLang="ar-JO" dirty="0"/>
          </a:p>
          <a:p>
            <a:pPr marL="0" indent="0" algn="l">
              <a:buNone/>
            </a:pPr>
            <a:endParaRPr lang="en-US" altLang="ar-JO" dirty="0" smtClean="0"/>
          </a:p>
          <a:p>
            <a:pPr marL="0" indent="0" algn="l">
              <a:buNone/>
            </a:pPr>
            <a:r>
              <a:rPr lang="en-US" altLang="ar-JO" dirty="0" smtClean="0"/>
              <a:t>Laboratory </a:t>
            </a:r>
            <a:r>
              <a:rPr lang="en-US" altLang="ar-JO" dirty="0"/>
              <a:t>data: elevated BUN in relation to </a:t>
            </a:r>
            <a:r>
              <a:rPr lang="en-US" altLang="ar-JO" dirty="0" smtClean="0"/>
              <a:t>serum, increased urine specific gravity and osmolality, increased creatinine</a:t>
            </a:r>
            <a:r>
              <a:rPr lang="en-US" altLang="ar-JO" dirty="0"/>
              <a:t>, increased </a:t>
            </a:r>
            <a:r>
              <a:rPr lang="en-US" altLang="ar-JO" dirty="0" smtClean="0"/>
              <a:t>hematocrit.</a:t>
            </a:r>
            <a:endParaRPr lang="en-US" altLang="ar-JO" dirty="0"/>
          </a:p>
          <a:p>
            <a:pPr marL="301943" lvl="1" indent="0" algn="l">
              <a:buNone/>
            </a:pPr>
            <a:endParaRPr lang="en-US" altLang="ar-JO" sz="2400" dirty="0" smtClean="0"/>
          </a:p>
          <a:p>
            <a:pPr marL="301943" lvl="1" indent="0" algn="l">
              <a:buNone/>
            </a:pPr>
            <a:r>
              <a:rPr lang="en-US" altLang="ar-JO" sz="2400" dirty="0" smtClean="0"/>
              <a:t>Serum </a:t>
            </a:r>
            <a:r>
              <a:rPr lang="en-US" altLang="ar-JO" sz="2400" dirty="0"/>
              <a:t>electrolyte changes may </a:t>
            </a:r>
            <a:r>
              <a:rPr lang="en-US" altLang="ar-JO" sz="2400" dirty="0" smtClean="0"/>
              <a:t>occur.</a:t>
            </a:r>
            <a:endParaRPr lang="en-US" altLang="ar-JO" sz="2400" dirty="0"/>
          </a:p>
          <a:p>
            <a:pPr marL="0" indent="0" algn="l" rtl="0">
              <a:buNone/>
            </a:pPr>
            <a:endParaRPr lang="ar-JO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Hypovolemia (FVD) 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xmlns="" val="18897963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/>
          <a:lstStyle/>
          <a:p>
            <a:pPr marL="0" indent="0" algn="l" rtl="0">
              <a:buNone/>
            </a:pPr>
            <a:r>
              <a:rPr lang="en-US" altLang="en-US" dirty="0"/>
              <a:t>Treatment for Fluid Volume Deficit (FVD)</a:t>
            </a:r>
          </a:p>
          <a:p>
            <a:pPr lvl="1" algn="l" rtl="0"/>
            <a:r>
              <a:rPr lang="en-US" altLang="en-US" dirty="0" smtClean="0"/>
              <a:t>Give Oral fluid</a:t>
            </a:r>
          </a:p>
          <a:p>
            <a:pPr lvl="1" algn="l" rtl="0"/>
            <a:r>
              <a:rPr lang="en-US" altLang="en-US" dirty="0" smtClean="0"/>
              <a:t>Insert intravenous</a:t>
            </a:r>
            <a:r>
              <a:rPr lang="en-US" altLang="en-US" dirty="0"/>
              <a:t> </a:t>
            </a:r>
            <a:r>
              <a:rPr lang="en-US" altLang="en-US" dirty="0" smtClean="0"/>
              <a:t>fluid: (lactated ringer solution, 0,9% , 0.45% sodium chloride) </a:t>
            </a:r>
          </a:p>
          <a:p>
            <a:pPr lvl="1" algn="l" rtl="0"/>
            <a:r>
              <a:rPr lang="en-US" altLang="en-US" dirty="0" smtClean="0"/>
              <a:t>Manage the effects and prevent further complications by monitoring intake &amp; output, weight, assessing lab values, and observing vital signs, central Venus pressure, level of consciousness, skin color and integrity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xmlns="" val="821338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/>
          <a:lstStyle/>
          <a:p>
            <a:pPr marL="0" indent="0" algn="l">
              <a:buNone/>
            </a:pPr>
            <a:r>
              <a:rPr lang="en-US" altLang="ar-JO" dirty="0" smtClean="0"/>
              <a:t>Monitor and measure I&amp;O every 8 hours to hourly</a:t>
            </a:r>
          </a:p>
          <a:p>
            <a:pPr marL="0" indent="0" algn="l">
              <a:buNone/>
            </a:pPr>
            <a:r>
              <a:rPr lang="en-US" altLang="ar-JO" dirty="0" smtClean="0"/>
              <a:t>Monitor body weight: loss of 0.5 kg represent fluid loss of 500 ml</a:t>
            </a:r>
            <a:endParaRPr lang="ar-JO" altLang="ar-JO" dirty="0" smtClean="0"/>
          </a:p>
          <a:p>
            <a:pPr marL="0" indent="0" algn="l">
              <a:buNone/>
            </a:pPr>
            <a:r>
              <a:rPr lang="en-US" altLang="ar-JO" dirty="0" smtClean="0"/>
              <a:t>Monitor vital signs (Vs</a:t>
            </a:r>
          </a:p>
          <a:p>
            <a:pPr marL="0" indent="0" algn="l">
              <a:buNone/>
            </a:pPr>
            <a:r>
              <a:rPr lang="en-US" altLang="ar-JO" dirty="0" smtClean="0"/>
              <a:t>Monitor </a:t>
            </a:r>
            <a:r>
              <a:rPr lang="en-US" altLang="ar-JO" dirty="0"/>
              <a:t>for symptoms: skin </a:t>
            </a:r>
            <a:r>
              <a:rPr lang="en-US" altLang="ar-JO" dirty="0" smtClean="0"/>
              <a:t>turgor</a:t>
            </a:r>
            <a:r>
              <a:rPr lang="en-US" altLang="ar-JO" dirty="0"/>
              <a:t>, </a:t>
            </a:r>
            <a:r>
              <a:rPr lang="en-US" altLang="ar-JO" dirty="0" smtClean="0"/>
              <a:t>mucosa, urine specific gravity, </a:t>
            </a:r>
            <a:r>
              <a:rPr lang="en-US" altLang="ar-JO" dirty="0"/>
              <a:t>mental </a:t>
            </a:r>
            <a:r>
              <a:rPr lang="en-US" altLang="ar-JO" dirty="0" smtClean="0"/>
              <a:t>status</a:t>
            </a:r>
            <a:endParaRPr lang="en-US" altLang="ar-JO" dirty="0"/>
          </a:p>
          <a:p>
            <a:pPr marL="0" indent="0" algn="l">
              <a:buNone/>
            </a:pPr>
            <a:r>
              <a:rPr lang="en-US" altLang="ar-JO" dirty="0"/>
              <a:t>Measures to minimize fluid loss</a:t>
            </a:r>
          </a:p>
          <a:p>
            <a:pPr marL="0" indent="0" algn="l">
              <a:buNone/>
            </a:pPr>
            <a:r>
              <a:rPr lang="en-US" altLang="ar-JO" dirty="0"/>
              <a:t>Oral care</a:t>
            </a:r>
          </a:p>
          <a:p>
            <a:pPr marL="0" indent="0" algn="l">
              <a:buNone/>
            </a:pPr>
            <a:r>
              <a:rPr lang="en-US" altLang="ar-JO" dirty="0"/>
              <a:t>Administration of oral fluids</a:t>
            </a:r>
          </a:p>
          <a:p>
            <a:pPr marL="0" indent="0" algn="l">
              <a:buNone/>
            </a:pPr>
            <a:r>
              <a:rPr lang="en-US" altLang="ar-JO" dirty="0"/>
              <a:t>Administration of parenteral fluids</a:t>
            </a:r>
          </a:p>
          <a:p>
            <a:pPr marL="0" indent="0" algn="l">
              <a:buNone/>
            </a:pPr>
            <a:endParaRPr lang="ar-JO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Fluid volume deficit- nursing management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xmlns="" val="31190929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smtClean="0"/>
              <a:t>Expansion of the ECF caused by abnormal  retention of water and sodium in approximately same proportion in which they normally exist in the ECF</a:t>
            </a:r>
          </a:p>
          <a:p>
            <a:pPr marL="0" indent="0" algn="l">
              <a:buNone/>
            </a:pPr>
            <a:endParaRPr lang="en-US" dirty="0" smtClean="0"/>
          </a:p>
          <a:p>
            <a:pPr marL="0" indent="0" algn="l">
              <a:buNone/>
            </a:pPr>
            <a:r>
              <a:rPr lang="en-US" b="1" dirty="0" smtClean="0"/>
              <a:t>Causes</a:t>
            </a:r>
            <a:r>
              <a:rPr lang="en-US" dirty="0" smtClean="0"/>
              <a:t>: </a:t>
            </a:r>
          </a:p>
          <a:p>
            <a:pPr marL="0" indent="0" algn="l">
              <a:buNone/>
            </a:pPr>
            <a:r>
              <a:rPr lang="en-US" dirty="0" smtClean="0"/>
              <a:t>fluid overload, heart failure, renal failure, liver cirrhosis, excessive salt intake, excessive administration of sodium-containing fluid in patients  with impaired regulatory mechanism</a:t>
            </a:r>
            <a:endParaRPr lang="ar-JO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0"/>
            <a:r>
              <a:rPr lang="en-US" sz="3600" dirty="0" smtClean="0"/>
              <a:t>Hypervolemia : fluid volume excess (FVE)</a:t>
            </a:r>
            <a:endParaRPr lang="ar-JO" sz="3600" dirty="0"/>
          </a:p>
        </p:txBody>
      </p:sp>
    </p:spTree>
    <p:extLst>
      <p:ext uri="{BB962C8B-B14F-4D97-AF65-F5344CB8AC3E}">
        <p14:creationId xmlns:p14="http://schemas.microsoft.com/office/powerpoint/2010/main" xmlns="" val="20322598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196752"/>
            <a:ext cx="7408333" cy="5256584"/>
          </a:xfrm>
        </p:spPr>
        <p:txBody>
          <a:bodyPr>
            <a:normAutofit/>
          </a:bodyPr>
          <a:lstStyle/>
          <a:p>
            <a:pPr algn="l" rtl="0"/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Causes: 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fluid overload or diminished homeostatic mechanisms</a:t>
            </a:r>
          </a:p>
          <a:p>
            <a:pPr algn="l" rtl="0"/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Risk factors: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heart failure, renal failure, cirrhosis of liver</a:t>
            </a:r>
          </a:p>
          <a:p>
            <a:pPr algn="l" rtl="0"/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Contributing factors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excessive dietary sodium or sodium-containing IV solutions</a:t>
            </a:r>
          </a:p>
          <a:p>
            <a:pPr algn="l" rtl="0"/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Manifestations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edema, distended neck veins, abnormal lung sounds (crackles), tachycardia, increased BP, pulse pressure and CVP, increased weight, increased UO, shortness of breath and wheezing</a:t>
            </a:r>
          </a:p>
          <a:p>
            <a:pPr algn="l" rtl="0"/>
            <a:endParaRPr lang="en-GB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/>
          <a:lstStyle/>
          <a:p>
            <a:r>
              <a:rPr lang="en-US" dirty="0" err="1" smtClean="0"/>
              <a:t>Hypervolemia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/>
          <a:lstStyle/>
          <a:p>
            <a:pPr algn="l"/>
            <a:r>
              <a:rPr lang="en-US" dirty="0" smtClean="0"/>
              <a:t>To Differentiate between osmosis, diffusion, filtration and active transport.</a:t>
            </a:r>
          </a:p>
          <a:p>
            <a:pPr algn="l"/>
            <a:r>
              <a:rPr lang="en-US" dirty="0" smtClean="0"/>
              <a:t>To describe the role of kidneys, lungs and endocrine glands in regulating the body’s fluid composition and volume.</a:t>
            </a:r>
          </a:p>
          <a:p>
            <a:pPr algn="l"/>
            <a:r>
              <a:rPr lang="en-US" dirty="0" smtClean="0"/>
              <a:t>To describe the cause, clinical manifestations and </a:t>
            </a:r>
            <a:r>
              <a:rPr lang="en-US" dirty="0"/>
              <a:t>fluid volume and electrolytes imbalance </a:t>
            </a:r>
            <a:r>
              <a:rPr lang="en-US" dirty="0" smtClean="0"/>
              <a:t>management. 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To Identify care plan of patients with fluid volume and electrolytes imbalance. </a:t>
            </a:r>
            <a:endParaRPr lang="ar-JO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146456"/>
          </a:xfrm>
        </p:spPr>
        <p:txBody>
          <a:bodyPr/>
          <a:lstStyle/>
          <a:p>
            <a:r>
              <a:rPr lang="en-US" dirty="0" smtClean="0"/>
              <a:t>Objectives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xmlns="" val="40254853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3993307"/>
          </a:xfrm>
        </p:spPr>
        <p:txBody>
          <a:bodyPr/>
          <a:lstStyle/>
          <a:p>
            <a:pPr algn="l" rtl="0"/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Medical management: </a:t>
            </a:r>
          </a:p>
          <a:p>
            <a:pPr algn="l" rtl="0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Treat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causes.</a:t>
            </a:r>
          </a:p>
          <a:p>
            <a:pPr algn="l" rtl="0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Restriction of fluids and sodium, </a:t>
            </a:r>
          </a:p>
          <a:p>
            <a:pPr algn="l" rtl="0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Administration of diuretics</a:t>
            </a:r>
          </a:p>
          <a:p>
            <a:pPr algn="l" rtl="0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Dialysis 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Hypervolemia</a:t>
            </a:r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268760"/>
            <a:ext cx="7408333" cy="5328592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v"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Monitor I&amp;O and daily weights  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Assess  lung sounds, edema, other symptoms  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Monitor responses to medications- diuretics</a:t>
            </a:r>
          </a:p>
          <a:p>
            <a:pPr algn="l" rtl="0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Promote adherence to fluid restrictions, patient teaching related to sodium and fluid restrictions</a:t>
            </a:r>
          </a:p>
          <a:p>
            <a:pPr algn="l" rtl="0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Monitor, avoid sources of excessive sodium, including medications  </a:t>
            </a:r>
          </a:p>
          <a:p>
            <a:pPr algn="l" rtl="0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Promote rest </a:t>
            </a:r>
          </a:p>
          <a:p>
            <a:pPr algn="l" rtl="0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Semi-Fowler’s position for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orthopnea</a:t>
            </a: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 rtl="0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Skin care, positioning/turning</a:t>
            </a:r>
            <a:endParaRPr lang="en-GB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424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Hypervolemia</a:t>
            </a:r>
            <a:r>
              <a:rPr lang="en-US" dirty="0" smtClean="0"/>
              <a:t>: Nursing management</a:t>
            </a:r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340768"/>
            <a:ext cx="7408333" cy="4785395"/>
          </a:xfrm>
        </p:spPr>
        <p:txBody>
          <a:bodyPr>
            <a:normAutofit fontScale="92500" lnSpcReduction="10000"/>
          </a:bodyPr>
          <a:lstStyle/>
          <a:p>
            <a:pPr algn="l" rtl="0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(Serum sodium less than 135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mEq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/L)</a:t>
            </a:r>
          </a:p>
          <a:p>
            <a:pPr algn="l" rtl="0"/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Causes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adrenal insufficiency, water intoxication, SIADH(syndrome of inappropriate 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antidiuretic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hormone section) or losses by vomiting, diarrhea, sweating, diuretics </a:t>
            </a:r>
          </a:p>
          <a:p>
            <a:pPr algn="l" rtl="0"/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Manifestations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poor skin turgor, dry mucosa, headache, decreased salivation, decreased BP, nausea, abdominal cramping, neurologic changes: status epilepticus, coma</a:t>
            </a:r>
          </a:p>
          <a:p>
            <a:pPr algn="l" rtl="0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Acute hyponatremia : cerebral edema, brain herniation</a:t>
            </a:r>
          </a:p>
          <a:p>
            <a:pPr algn="l" rtl="0"/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Medical management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water restriction, sodium replacement: oral or parenteral:lactated ringer, 0.9%sodium chloride </a:t>
            </a:r>
          </a:p>
          <a:p>
            <a:pPr algn="l"/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r>
              <a:rPr lang="en-US" dirty="0" smtClean="0"/>
              <a:t>Hyponatremia: Sodium deficit</a:t>
            </a:r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556792"/>
            <a:ext cx="7408333" cy="4569371"/>
          </a:xfrm>
        </p:spPr>
        <p:txBody>
          <a:bodyPr/>
          <a:lstStyle/>
          <a:p>
            <a:pPr algn="l" rtl="0"/>
            <a:r>
              <a:rPr lang="en-US" dirty="0" smtClean="0"/>
              <a:t>Identify and monitor patients at risk</a:t>
            </a:r>
          </a:p>
          <a:p>
            <a:pPr algn="l" rtl="0"/>
            <a:r>
              <a:rPr lang="en-US" dirty="0" smtClean="0"/>
              <a:t>Monitor daily fluids I&amp;O and body weight</a:t>
            </a:r>
          </a:p>
          <a:p>
            <a:pPr algn="l" rtl="0"/>
            <a:r>
              <a:rPr lang="en-US" dirty="0" smtClean="0"/>
              <a:t>Monitor dietary sodium and effects of medications (diuretics, lithium)</a:t>
            </a:r>
          </a:p>
          <a:p>
            <a:pPr algn="l" rtl="0"/>
            <a:r>
              <a:rPr lang="en-US" dirty="0" smtClean="0"/>
              <a:t>Assess central nervous system changes: confusion, </a:t>
            </a:r>
            <a:r>
              <a:rPr lang="en-US" dirty="0" err="1" smtClean="0"/>
              <a:t>seziures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Hyponatremia: nursing management</a:t>
            </a:r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3" y="1556792"/>
            <a:ext cx="7740848" cy="4968552"/>
          </a:xfrm>
        </p:spPr>
        <p:txBody>
          <a:bodyPr/>
          <a:lstStyle/>
          <a:p>
            <a:pPr algn="l" rtl="0">
              <a:lnSpc>
                <a:spcPct val="80000"/>
              </a:lnSpc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Serum sodium greater than 145mEq/L</a:t>
            </a:r>
          </a:p>
          <a:p>
            <a:pPr algn="l" rtl="0">
              <a:lnSpc>
                <a:spcPct val="80000"/>
              </a:lnSpc>
            </a:pP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Causes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excess water loss, excess sodium administration, diabetes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insipidus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heat stroke, hypertonic IV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solutions,watery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diarrhea, burns, hyperventilation. </a:t>
            </a:r>
          </a:p>
          <a:p>
            <a:pPr algn="l" rtl="0">
              <a:lnSpc>
                <a:spcPct val="80000"/>
              </a:lnSpc>
            </a:pP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 rtl="0">
              <a:lnSpc>
                <a:spcPct val="80000"/>
              </a:lnSpc>
            </a:pP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Manifestations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thirst; elevated temperature; dry, swollen tongue; sticky mucosa; neurologic symptoms; restlessness; weakness</a:t>
            </a:r>
          </a:p>
          <a:p>
            <a:pPr algn="l" rtl="0">
              <a:lnSpc>
                <a:spcPct val="80000"/>
              </a:lnSpc>
            </a:pP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Medical management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hypotonic electrolyte solution (0. or D5W</a:t>
            </a:r>
          </a:p>
          <a:p>
            <a:pPr algn="l"/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Sodium excess : Hypernatremia</a:t>
            </a:r>
            <a:endParaRPr lang="en-GB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/>
          <a:lstStyle/>
          <a:p>
            <a:pPr algn="l" rtl="0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Monitor and prevention for patients at risk for hypernatremia</a:t>
            </a:r>
          </a:p>
          <a:p>
            <a:pPr algn="l" rtl="0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Assess for abnormal loss of water or low water intake and large gain of sodium</a:t>
            </a:r>
          </a:p>
          <a:p>
            <a:pPr algn="l" rtl="0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Assess medication history (OTC medications)</a:t>
            </a:r>
          </a:p>
          <a:p>
            <a:pPr algn="l" rtl="0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Assess elevated temperature, thirst and relation to other signs and symptoms.</a:t>
            </a:r>
          </a:p>
          <a:p>
            <a:pPr algn="l" rtl="0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Assess  changes in behaviour : restlessness, disorientation, lethargy</a:t>
            </a:r>
          </a:p>
          <a:p>
            <a:pPr algn="l" rtl="0"/>
            <a:endParaRPr lang="en-GB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Hypernatremia: nursing management</a:t>
            </a:r>
            <a:endParaRPr lang="en-GB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196752"/>
            <a:ext cx="7408333" cy="5256584"/>
          </a:xfrm>
        </p:spPr>
        <p:txBody>
          <a:bodyPr>
            <a:noAutofit/>
          </a:bodyPr>
          <a:lstStyle/>
          <a:p>
            <a:pPr algn="l" rtl="0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Level of potassium below  3.5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mEq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/L. </a:t>
            </a:r>
          </a:p>
          <a:p>
            <a:pPr algn="l" rtl="0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Also it may occur with normal potassium levels with alkalosis due to shift of serum potassium into cells.</a:t>
            </a:r>
          </a:p>
          <a:p>
            <a:pPr algn="l" rtl="0">
              <a:lnSpc>
                <a:spcPct val="80000"/>
              </a:lnSpc>
            </a:pP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Causes: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GI losses, medications, alterations of acid-base balance,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hyperaldosterism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poor dietary intake</a:t>
            </a:r>
          </a:p>
          <a:p>
            <a:pPr algn="l" rtl="0">
              <a:lnSpc>
                <a:spcPct val="80000"/>
              </a:lnSpc>
            </a:pP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Manifestations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fatigue, anorexia, nausea, vomiting, dysrhythmias, muscle weakness and cramps,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paresthesias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glucose intolerance, decreased muscle strength, DTRs (deep tendon reflexes) Tonic contraction of the muscles in response to a stretching force, due to stimulation of muscle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proprioceptors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l" rtl="0">
              <a:lnSpc>
                <a:spcPct val="80000"/>
              </a:lnSpc>
            </a:pP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Severe hypokalemia causes respiratory and cardiac arrest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/>
          <a:lstStyle/>
          <a:p>
            <a:r>
              <a:rPr lang="en-US" dirty="0" smtClean="0"/>
              <a:t>Potassium deficit: Hypokalemia</a:t>
            </a:r>
            <a:endParaRPr lang="en-GB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340768"/>
            <a:ext cx="7408333" cy="4785395"/>
          </a:xfrm>
        </p:spPr>
        <p:txBody>
          <a:bodyPr>
            <a:normAutofit fontScale="92500" lnSpcReduction="10000"/>
          </a:bodyPr>
          <a:lstStyle/>
          <a:p>
            <a:pPr algn="l" rtl="0">
              <a:lnSpc>
                <a:spcPct val="80000"/>
              </a:lnSpc>
            </a:pP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Medical management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increased dietary potassium, potassium replacement, IV for severe deficit</a:t>
            </a:r>
          </a:p>
          <a:p>
            <a:pPr algn="l" rtl="0">
              <a:lnSpc>
                <a:spcPct val="80000"/>
              </a:lnSpc>
            </a:pP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Nursing management: </a:t>
            </a:r>
          </a:p>
          <a:p>
            <a:pPr algn="l" rtl="0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Monitor for its early presence in patients at risk.</a:t>
            </a:r>
          </a:p>
          <a:p>
            <a:pPr algn="l" rtl="0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Assess serum potassium in: fatigue, anorexia, muscle weakness, decreased muscle mobility, paresthesia, dysrhythmias .</a:t>
            </a:r>
          </a:p>
          <a:p>
            <a:pPr algn="l" rtl="0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Monitor ECG</a:t>
            </a:r>
          </a:p>
          <a:p>
            <a:pPr algn="l" rtl="0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Monitor for digital toxicity in patients with hypokalemia</a:t>
            </a:r>
          </a:p>
          <a:p>
            <a:pPr algn="l" rtl="0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Encourage potassium diet.</a:t>
            </a:r>
          </a:p>
          <a:p>
            <a:pPr algn="l" rtl="0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Monitor IV potassium administration (infusion pump, ECG, BUN, urine Output )</a:t>
            </a:r>
            <a:endParaRPr lang="en-GB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 rtl="0"/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/>
          <a:lstStyle/>
          <a:p>
            <a:r>
              <a:rPr lang="en-US" dirty="0" smtClean="0"/>
              <a:t>Hypokalemia</a:t>
            </a:r>
            <a:endParaRPr lang="en-GB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196752"/>
            <a:ext cx="7408333" cy="4929411"/>
          </a:xfrm>
        </p:spPr>
        <p:txBody>
          <a:bodyPr>
            <a:normAutofit/>
          </a:bodyPr>
          <a:lstStyle/>
          <a:p>
            <a:pPr algn="l" rtl="0"/>
            <a:r>
              <a:rPr lang="en-US" dirty="0" smtClean="0"/>
              <a:t>Serum potassium greater than 5.0 </a:t>
            </a:r>
            <a:r>
              <a:rPr lang="en-US" dirty="0" err="1" smtClean="0"/>
              <a:t>mEq</a:t>
            </a:r>
            <a:r>
              <a:rPr lang="en-US" dirty="0" smtClean="0"/>
              <a:t>/L</a:t>
            </a:r>
          </a:p>
          <a:p>
            <a:pPr algn="l" rtl="0"/>
            <a:r>
              <a:rPr lang="en-US" b="1" dirty="0" smtClean="0"/>
              <a:t>Causes:</a:t>
            </a:r>
            <a:r>
              <a:rPr lang="en-US" dirty="0" smtClean="0"/>
              <a:t> usually treatment related, impaired renal function, </a:t>
            </a:r>
            <a:r>
              <a:rPr lang="en-US" dirty="0" err="1" smtClean="0"/>
              <a:t>hypoaldosteronism</a:t>
            </a:r>
            <a:r>
              <a:rPr lang="en-US" dirty="0" smtClean="0"/>
              <a:t>, tissue trauma, acidosis</a:t>
            </a:r>
          </a:p>
          <a:p>
            <a:pPr algn="l" rtl="0"/>
            <a:r>
              <a:rPr lang="en-US" b="1" dirty="0" smtClean="0"/>
              <a:t>Manifestations</a:t>
            </a:r>
            <a:r>
              <a:rPr lang="en-US" dirty="0" smtClean="0"/>
              <a:t>: cardiac changes and dysrhythmias, muscle weakness with potential respiratory impairment, </a:t>
            </a:r>
            <a:r>
              <a:rPr lang="en-US" dirty="0" err="1" smtClean="0"/>
              <a:t>paresthesias</a:t>
            </a:r>
            <a:r>
              <a:rPr lang="en-US" dirty="0" smtClean="0"/>
              <a:t>, anxiety, GI manifestations</a:t>
            </a:r>
          </a:p>
          <a:p>
            <a:pPr algn="l" rtl="0"/>
            <a:r>
              <a:rPr lang="en-US" b="1" dirty="0" smtClean="0"/>
              <a:t>Medical management</a:t>
            </a:r>
            <a:r>
              <a:rPr lang="en-US" dirty="0" smtClean="0"/>
              <a:t>: monitor ECG (</a:t>
            </a:r>
            <a:r>
              <a:rPr lang="en-US" dirty="0" err="1" smtClean="0"/>
              <a:t>Peacked</a:t>
            </a:r>
            <a:r>
              <a:rPr lang="en-US" dirty="0" smtClean="0"/>
              <a:t> T wave) and potassium level, limitation of dietary potassium, </a:t>
            </a:r>
            <a:r>
              <a:rPr lang="en-US" dirty="0" err="1" smtClean="0"/>
              <a:t>cation</a:t>
            </a:r>
            <a:r>
              <a:rPr lang="en-US" dirty="0" smtClean="0"/>
              <a:t>-exchange resin (</a:t>
            </a:r>
            <a:r>
              <a:rPr lang="en-US" dirty="0" err="1" smtClean="0"/>
              <a:t>Kayexalate</a:t>
            </a:r>
            <a:r>
              <a:rPr lang="en-US" dirty="0" smtClean="0"/>
              <a:t>), IV sodium bicarbonate , IV calcium </a:t>
            </a:r>
            <a:r>
              <a:rPr lang="en-US" dirty="0" err="1" smtClean="0"/>
              <a:t>gluconate</a:t>
            </a:r>
            <a:r>
              <a:rPr lang="en-US" dirty="0" smtClean="0"/>
              <a:t>, regular insulin and hypertonic dextrose IV, </a:t>
            </a:r>
            <a:r>
              <a:rPr lang="en-US" dirty="0" smtClean="0">
                <a:sym typeface="Symbol" pitchFamily="18" charset="2"/>
              </a:rPr>
              <a:t>-2 agonists, </a:t>
            </a:r>
            <a:r>
              <a:rPr lang="en-US" dirty="0" smtClean="0"/>
              <a:t>dialysis </a:t>
            </a:r>
          </a:p>
          <a:p>
            <a:pPr algn="l" rtl="0"/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1440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Hyperkalemia</a:t>
            </a:r>
            <a:endParaRPr lang="en-GB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764704"/>
            <a:ext cx="7408333" cy="5361459"/>
          </a:xfrm>
        </p:spPr>
        <p:txBody>
          <a:bodyPr>
            <a:normAutofit fontScale="92500" lnSpcReduction="20000"/>
          </a:bodyPr>
          <a:lstStyle/>
          <a:p>
            <a:pPr algn="l" rtl="0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Monitor patients at risk</a:t>
            </a:r>
          </a:p>
          <a:p>
            <a:pPr algn="l" rtl="0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Prevention</a:t>
            </a:r>
          </a:p>
          <a:p>
            <a:pPr algn="l" rtl="0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Monitor S &amp; S of hyperkalemia</a:t>
            </a:r>
          </a:p>
          <a:p>
            <a:pPr algn="l" rtl="0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Monitor I&amp; O</a:t>
            </a:r>
          </a:p>
          <a:p>
            <a:pPr algn="l" rtl="0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Observe for muscle weakness, dysrhythmia, paresthesia, Potassium level, BUN, Arterial blood gas, </a:t>
            </a:r>
          </a:p>
          <a:p>
            <a:pPr algn="l" rtl="0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Observe apical pulse</a:t>
            </a:r>
          </a:p>
          <a:p>
            <a:pPr algn="l" rtl="0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monitor medication affects, dietary potassium restriction/dietary teaching for patients at risk.</a:t>
            </a:r>
          </a:p>
          <a:p>
            <a:pPr algn="l" rtl="0"/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Hemolysis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of blood specimen or drawing of blood above IV site may result in false laboratory result</a:t>
            </a:r>
          </a:p>
          <a:p>
            <a:pPr algn="l" rtl="0"/>
            <a:r>
              <a:rPr lang="en-US" sz="2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Potassium-sparing diuretics may cause elevation of potassium</a:t>
            </a:r>
          </a:p>
          <a:p>
            <a:pPr lvl="1" algn="l" rtl="0">
              <a:buNone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(Should not be used in patients with renal dysfunction)</a:t>
            </a:r>
          </a:p>
          <a:p>
            <a:pPr algn="l" rtl="0"/>
            <a:endParaRPr lang="en-US" sz="2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 rtl="0"/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 rtl="0"/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 rtl="0"/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4263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Nursing management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altLang="ar-JO" dirty="0"/>
              <a:t>State of equilibrium in body </a:t>
            </a:r>
          </a:p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altLang="ar-JO" dirty="0"/>
              <a:t>Naturally maintained by adaptive responses </a:t>
            </a:r>
          </a:p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altLang="ar-JO" dirty="0"/>
              <a:t>Body fluids and electrolytes are maintained within narrow limits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 dirty="0">
                <a:solidFill>
                  <a:srgbClr val="3A3AFF"/>
                </a:solidFill>
              </a:rPr>
              <a:t>Homeostasis 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xmlns="" val="4875657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412776"/>
            <a:ext cx="7408333" cy="4713387"/>
          </a:xfrm>
        </p:spPr>
        <p:txBody>
          <a:bodyPr/>
          <a:lstStyle/>
          <a:p>
            <a:pPr algn="l" rtl="0"/>
            <a:r>
              <a:rPr lang="en-US" dirty="0" smtClean="0"/>
              <a:t>Serum level less than 8.5 mg/</a:t>
            </a:r>
            <a:r>
              <a:rPr lang="en-US" dirty="0" err="1" smtClean="0"/>
              <a:t>dL</a:t>
            </a:r>
            <a:r>
              <a:rPr lang="en-US" dirty="0" smtClean="0"/>
              <a:t>, must be considered in conjunction with serum albumin level</a:t>
            </a:r>
          </a:p>
          <a:p>
            <a:pPr algn="l" rtl="0"/>
            <a:r>
              <a:rPr lang="en-US" b="1" dirty="0" smtClean="0"/>
              <a:t>Causes</a:t>
            </a:r>
            <a:r>
              <a:rPr lang="en-US" dirty="0" smtClean="0"/>
              <a:t>: </a:t>
            </a:r>
            <a:r>
              <a:rPr lang="en-US" dirty="0" err="1" smtClean="0"/>
              <a:t>hypoparathyroidism</a:t>
            </a:r>
            <a:r>
              <a:rPr lang="en-US" dirty="0" smtClean="0"/>
              <a:t>, </a:t>
            </a:r>
            <a:r>
              <a:rPr lang="en-US" dirty="0" err="1" smtClean="0"/>
              <a:t>malabsorption</a:t>
            </a:r>
            <a:r>
              <a:rPr lang="en-US" dirty="0" smtClean="0"/>
              <a:t>, pancreatitis, alkalosis, massive transfusion of citrated blood, renal failure, medications, other</a:t>
            </a:r>
          </a:p>
          <a:p>
            <a:pPr algn="l" rtl="0"/>
            <a:r>
              <a:rPr lang="en-US" b="1" dirty="0" smtClean="0"/>
              <a:t>Manifestations</a:t>
            </a:r>
            <a:r>
              <a:rPr lang="en-US" dirty="0" smtClean="0"/>
              <a:t>: </a:t>
            </a:r>
            <a:r>
              <a:rPr lang="en-US" dirty="0" err="1" smtClean="0"/>
              <a:t>tetany</a:t>
            </a:r>
            <a:r>
              <a:rPr lang="en-US" dirty="0" smtClean="0"/>
              <a:t>, </a:t>
            </a:r>
            <a:r>
              <a:rPr lang="en-US" dirty="0" err="1" smtClean="0"/>
              <a:t>circumoral</a:t>
            </a:r>
            <a:r>
              <a:rPr lang="en-US" dirty="0" smtClean="0"/>
              <a:t> numbness, </a:t>
            </a:r>
            <a:r>
              <a:rPr lang="en-US" dirty="0" err="1" smtClean="0"/>
              <a:t>paresthesias</a:t>
            </a:r>
            <a:r>
              <a:rPr lang="en-US" dirty="0" smtClean="0"/>
              <a:t>, hyperactive DTRs, Trousseau’s sign, </a:t>
            </a:r>
            <a:r>
              <a:rPr lang="en-US" dirty="0" err="1" smtClean="0"/>
              <a:t>Chovstek's</a:t>
            </a:r>
            <a:r>
              <a:rPr lang="en-US" dirty="0" smtClean="0"/>
              <a:t> sign, seizures, respiratory symptoms of </a:t>
            </a:r>
            <a:r>
              <a:rPr lang="en-US" dirty="0" err="1" smtClean="0"/>
              <a:t>dyspnea</a:t>
            </a:r>
            <a:r>
              <a:rPr lang="en-US" dirty="0" smtClean="0"/>
              <a:t> and </a:t>
            </a:r>
            <a:r>
              <a:rPr lang="en-US" dirty="0" err="1" smtClean="0"/>
              <a:t>laryngospasm</a:t>
            </a:r>
            <a:r>
              <a:rPr lang="en-US" dirty="0" smtClean="0"/>
              <a:t>, abnormal clotting, anxiety </a:t>
            </a:r>
          </a:p>
          <a:p>
            <a:pPr algn="l" rtl="0"/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/>
          <a:lstStyle/>
          <a:p>
            <a:r>
              <a:rPr lang="en-US" dirty="0" err="1" smtClean="0"/>
              <a:t>Hypocalcemia</a:t>
            </a:r>
            <a:endParaRPr lang="en-GB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willson\Pictures\chvostek sign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196752"/>
            <a:ext cx="7704856" cy="49685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willson\Pictures\trouss sign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620688"/>
            <a:ext cx="7056784" cy="57606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340768"/>
            <a:ext cx="7408333" cy="4785395"/>
          </a:xfrm>
        </p:spPr>
        <p:txBody>
          <a:bodyPr/>
          <a:lstStyle/>
          <a:p>
            <a:pPr algn="l" rtl="0"/>
            <a:r>
              <a:rPr lang="en-US" b="1" dirty="0" smtClean="0"/>
              <a:t>Medical management</a:t>
            </a:r>
            <a:r>
              <a:rPr lang="en-US" dirty="0" smtClean="0"/>
              <a:t>: IV of calcium </a:t>
            </a:r>
            <a:r>
              <a:rPr lang="en-US" dirty="0" err="1" smtClean="0"/>
              <a:t>gluconate</a:t>
            </a:r>
            <a:r>
              <a:rPr lang="en-US" dirty="0" smtClean="0"/>
              <a:t>, calcium and vitamin D supplements; diet</a:t>
            </a:r>
          </a:p>
          <a:p>
            <a:pPr algn="l" rtl="0"/>
            <a:r>
              <a:rPr lang="en-US" b="1" dirty="0" smtClean="0"/>
              <a:t>Nursing management</a:t>
            </a:r>
            <a:r>
              <a:rPr lang="en-US" dirty="0" smtClean="0"/>
              <a:t>: assessment, severe </a:t>
            </a:r>
            <a:r>
              <a:rPr lang="en-US" dirty="0" err="1" smtClean="0"/>
              <a:t>hypocalcemia</a:t>
            </a:r>
            <a:r>
              <a:rPr lang="en-US" dirty="0" smtClean="0"/>
              <a:t> is life-threatening, weight-bearing exercises to decrease bone calcium loss, patient teaching related to diet and medications, and nursing care related to IV calcium administration</a:t>
            </a:r>
          </a:p>
          <a:p>
            <a:pPr algn="l" rtl="0"/>
            <a:endParaRPr lang="en-GB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340768"/>
            <a:ext cx="7408333" cy="4785395"/>
          </a:xfrm>
        </p:spPr>
        <p:txBody>
          <a:bodyPr>
            <a:normAutofit/>
          </a:bodyPr>
          <a:lstStyle/>
          <a:p>
            <a:pPr algn="l" rtl="0">
              <a:lnSpc>
                <a:spcPct val="80000"/>
              </a:lnSpc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Serum level above 10.5 mg/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dL</a:t>
            </a: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 rtl="0">
              <a:lnSpc>
                <a:spcPct val="80000"/>
              </a:lnSpc>
            </a:pP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Causes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malignancy and hyperparathyroidism, bone minerals loss related to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immobilisation</a:t>
            </a: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 rtl="0">
              <a:lnSpc>
                <a:spcPct val="80000"/>
              </a:lnSpc>
            </a:pP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Manifestations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muscle weakness,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incoordination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anorexia, constipation, nausea and vomiting, abdominal and bone pain,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polyuria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thirst, ECG changes, dysrhythmias</a:t>
            </a:r>
          </a:p>
          <a:p>
            <a:pPr algn="l" rtl="0">
              <a:lnSpc>
                <a:spcPct val="80000"/>
              </a:lnSpc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Medical management: treat underlying cause, fluids,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furosemide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phosphates,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calcitonin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biphosphonates</a:t>
            </a: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 rtl="0"/>
            <a:endParaRPr lang="en-GB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txBody>
          <a:bodyPr/>
          <a:lstStyle/>
          <a:p>
            <a:r>
              <a:rPr lang="en-US" dirty="0" err="1" smtClean="0"/>
              <a:t>Hypercalcemia</a:t>
            </a:r>
            <a:endParaRPr lang="en-GB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/>
          <a:lstStyle/>
          <a:p>
            <a:pPr algn="l" rtl="0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Assessment of high risk patients, (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hypercalcemic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crisis has high mortality)</a:t>
            </a:r>
          </a:p>
          <a:p>
            <a:pPr algn="l" rtl="0"/>
            <a:r>
              <a:rPr lang="en-US" smtClean="0">
                <a:latin typeface="Verdana" pitchFamily="34" charset="0"/>
                <a:ea typeface="Verdana" pitchFamily="34" charset="0"/>
                <a:cs typeface="Verdana" pitchFamily="34" charset="0"/>
              </a:rPr>
              <a:t>Encourage ambulation</a:t>
            </a:r>
          </a:p>
          <a:p>
            <a:pPr algn="l" rtl="0"/>
            <a:r>
              <a:rPr lang="en-US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fluids of 3 to 4 L/d, provide fluids containing sodium unless contraindicated, fiber for constipation, ensure safety  </a:t>
            </a:r>
          </a:p>
          <a:p>
            <a:pPr algn="l" rtl="0"/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Hypercalcemia</a:t>
            </a:r>
            <a:r>
              <a:rPr lang="en-US" dirty="0" smtClean="0"/>
              <a:t>: nursing management</a:t>
            </a:r>
            <a:endParaRPr lang="en-GB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340768"/>
            <a:ext cx="7408333" cy="4785395"/>
          </a:xfrm>
        </p:spPr>
        <p:txBody>
          <a:bodyPr/>
          <a:lstStyle/>
          <a:p>
            <a:pPr algn="l" rtl="0">
              <a:lnSpc>
                <a:spcPct val="80000"/>
              </a:lnSpc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Serum level less than 1.3 mg/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dL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(associated with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hypokalemia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and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hypocalcemia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).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Mesured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in combination with Albumin</a:t>
            </a:r>
          </a:p>
          <a:p>
            <a:pPr algn="l" rtl="0">
              <a:lnSpc>
                <a:spcPct val="80000"/>
              </a:lnSpc>
            </a:pP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Causes: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alcoholism, GI losses,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enteral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or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parenteral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feeding deficient in magnesium, medications (aminoglycoside, cyclosporin), rapid administration of citrated blood</a:t>
            </a:r>
          </a:p>
          <a:p>
            <a:pPr algn="l" rtl="0">
              <a:lnSpc>
                <a:spcPct val="80000"/>
              </a:lnSpc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Contributing causes: 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diabetic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ketoacidosis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sepsis, burns, hypothermia </a:t>
            </a:r>
          </a:p>
          <a:p>
            <a:pPr algn="l" rtl="0">
              <a:lnSpc>
                <a:spcPct val="80000"/>
              </a:lnSpc>
            </a:pP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Manifestations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neuromuscular irritability, muscle weakness, tremors,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athetoid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movements, ECG changes and dysrhythmias, alterations in mood and level of consciousness</a:t>
            </a:r>
          </a:p>
          <a:p>
            <a:pPr algn="l" rtl="0"/>
            <a:endParaRPr lang="en-GB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/>
          <a:lstStyle/>
          <a:p>
            <a:r>
              <a:rPr lang="en-US" dirty="0" err="1" smtClean="0"/>
              <a:t>Hypomagnesemia</a:t>
            </a:r>
            <a:endParaRPr lang="en-GB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484784"/>
            <a:ext cx="7408333" cy="4641379"/>
          </a:xfrm>
        </p:spPr>
        <p:txBody>
          <a:bodyPr>
            <a:normAutofit fontScale="92500" lnSpcReduction="10000"/>
          </a:bodyPr>
          <a:lstStyle/>
          <a:p>
            <a:pPr algn="l" rtl="0"/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Medical management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diet, oral magnesium, magnesium sulfate IV</a:t>
            </a:r>
          </a:p>
          <a:p>
            <a:pPr algn="l" rtl="0"/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Nursing management:</a:t>
            </a:r>
          </a:p>
          <a:p>
            <a:pPr algn="l" rtl="0">
              <a:buNone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Assessment of high risk patients (patients take digitals), S&amp;S</a:t>
            </a:r>
          </a:p>
          <a:p>
            <a:pPr algn="l" rtl="0">
              <a:buNone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Ensure safety (in case of Seizure)</a:t>
            </a:r>
          </a:p>
          <a:p>
            <a:pPr algn="l" rtl="0">
              <a:buNone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patient teaching related to diet, medications, alcohol use, and nursing care related to IV magnesium sulfate </a:t>
            </a:r>
          </a:p>
          <a:p>
            <a:pPr algn="l" rtl="0">
              <a:buNone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Monitor and  treat potential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hypocalcemia</a:t>
            </a: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 rtl="0">
              <a:buNone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Assess for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dyspagia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(difficulty in swallowing) and the ability of patients  to swallow with water before administering food or medications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/>
          <a:lstStyle/>
          <a:p>
            <a:pPr algn="l" rtl="0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Serum level more than 2.3 mg/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dL</a:t>
            </a: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 rtl="0"/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Causes: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renal failure, diabetic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ketoacidosis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excessive administration of magnesium, adrenocoricoortical insufficiency</a:t>
            </a:r>
          </a:p>
          <a:p>
            <a:pPr algn="l" rtl="0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algn="l" rtl="0"/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Manifestations: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flushing, lowered BP, nausea, vomiting, hypoactive reflexes, drowsiness, coma, muscle weakness, depressed respirations, ECG changes, dysrhythmias</a:t>
            </a:r>
          </a:p>
          <a:p>
            <a:pPr algn="l" rtl="0"/>
            <a:endParaRPr lang="en-GB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Hypermagnesemia</a:t>
            </a:r>
            <a:endParaRPr lang="en-GB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764704"/>
            <a:ext cx="7408333" cy="5361459"/>
          </a:xfrm>
        </p:spPr>
        <p:txBody>
          <a:bodyPr/>
          <a:lstStyle/>
          <a:p>
            <a:pPr algn="l" rtl="0"/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Medical management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</a:p>
          <a:p>
            <a:pPr algn="l" rtl="0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stop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magenisum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administration</a:t>
            </a:r>
          </a:p>
          <a:p>
            <a:pPr algn="l" rtl="0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Administration of IV calcium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gluconate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loop diuretics, IV NS of RL</a:t>
            </a:r>
          </a:p>
          <a:p>
            <a:pPr algn="l" rtl="0"/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Hemodialysis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algn="l" rtl="0"/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Nursing management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</a:p>
          <a:p>
            <a:pPr algn="l" rtl="0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Assessment S&amp;S and high risk patients</a:t>
            </a:r>
          </a:p>
          <a:p>
            <a:pPr algn="l" rtl="0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Do not administer medications containing magnesium.</a:t>
            </a:r>
          </a:p>
          <a:p>
            <a:pPr algn="l" rtl="0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patient teaching regarding magnesium containing OTC medications</a:t>
            </a:r>
          </a:p>
          <a:p>
            <a:pPr algn="l" rtl="0"/>
            <a:endParaRPr lang="en-GB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spcBef>
                <a:spcPct val="0"/>
              </a:spcBef>
            </a:pPr>
            <a:r>
              <a:rPr lang="en-US" altLang="ar-JO" dirty="0"/>
              <a:t>60% of body weight in adult</a:t>
            </a:r>
          </a:p>
          <a:p>
            <a:pPr algn="l">
              <a:spcBef>
                <a:spcPct val="0"/>
              </a:spcBef>
            </a:pPr>
            <a:r>
              <a:rPr lang="en-US" altLang="ar-JO" dirty="0"/>
              <a:t>45% to 55% in older adults</a:t>
            </a:r>
          </a:p>
          <a:p>
            <a:pPr algn="l">
              <a:spcBef>
                <a:spcPct val="0"/>
              </a:spcBef>
            </a:pPr>
            <a:r>
              <a:rPr lang="en-US" altLang="ar-JO" dirty="0"/>
              <a:t>70% to 80% in infants</a:t>
            </a:r>
          </a:p>
          <a:p>
            <a:pPr marL="301943" lvl="1" indent="0" algn="l">
              <a:spcBef>
                <a:spcPct val="0"/>
              </a:spcBef>
              <a:buNone/>
            </a:pPr>
            <a:r>
              <a:rPr lang="en-US" altLang="ar-JO" dirty="0" smtClean="0"/>
              <a:t>Varies </a:t>
            </a:r>
            <a:r>
              <a:rPr lang="en-US" altLang="ar-JO" dirty="0"/>
              <a:t>with gender, body mass, and age</a:t>
            </a:r>
          </a:p>
          <a:p>
            <a:pPr algn="l"/>
            <a:r>
              <a:rPr lang="en-US" dirty="0" smtClean="0"/>
              <a:t>Men, younger and thin people have more water than women, older and obese people</a:t>
            </a:r>
            <a:endParaRPr lang="ar-JO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ar-JO" dirty="0">
                <a:solidFill>
                  <a:srgbClr val="3A3AFF"/>
                </a:solidFill>
              </a:rPr>
              <a:t>Composition of body fluids</a:t>
            </a:r>
            <a:br>
              <a:rPr lang="en-US" altLang="ar-JO" dirty="0">
                <a:solidFill>
                  <a:srgbClr val="3A3AFF"/>
                </a:solidFill>
              </a:rPr>
            </a:b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xmlns="" val="111203882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>
            <a:normAutofit fontScale="92500" lnSpcReduction="10000"/>
          </a:bodyPr>
          <a:lstStyle/>
          <a:p>
            <a:pPr algn="l" rtl="0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Serum level below 2.5 mg/DL</a:t>
            </a:r>
          </a:p>
          <a:p>
            <a:pPr algn="l" rtl="0"/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Causes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alcoholism,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refeeding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of patients after starvation, pain, heat  stroke, respiratory alkalosis, hyperventilation, diabetic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ketoacidosis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hepatic encephalopathy, major burns, hyperparathyroidism, low magnesium, low potassium, diarrhea, vitamin D deficiency, use of diuretic and antacids</a:t>
            </a:r>
          </a:p>
          <a:p>
            <a:pPr algn="l" rtl="0"/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Manifestations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neurologic symptoms, confusion, muscle weakness, tissue hypoxia, muscle and bone pain, increased susceptibility to infection </a:t>
            </a:r>
          </a:p>
          <a:p>
            <a:pPr algn="l" rtl="0"/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/>
          <a:lstStyle/>
          <a:p>
            <a:r>
              <a:rPr lang="en-US" dirty="0" err="1" smtClean="0"/>
              <a:t>Hypophosphatemia</a:t>
            </a:r>
            <a:endParaRPr lang="en-GB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340768"/>
            <a:ext cx="7408333" cy="4785395"/>
          </a:xfrm>
        </p:spPr>
        <p:txBody>
          <a:bodyPr>
            <a:normAutofit lnSpcReduction="10000"/>
          </a:bodyPr>
          <a:lstStyle/>
          <a:p>
            <a:pPr algn="l"/>
            <a:endParaRPr lang="en-US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/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Medical management</a:t>
            </a:r>
            <a:r>
              <a:rPr lang="en-US" dirty="0" smtClean="0"/>
              <a:t>: </a:t>
            </a:r>
          </a:p>
          <a:p>
            <a:pPr algn="l" rtl="0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oral or IV phosphorus replacement</a:t>
            </a:r>
          </a:p>
          <a:p>
            <a:pPr algn="l" rtl="0"/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 rtl="0"/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Nursing management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</a:p>
          <a:p>
            <a:pPr algn="l" rtl="0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Assessment.</a:t>
            </a:r>
          </a:p>
          <a:p>
            <a:pPr algn="l" rtl="0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Encourage foods high in phosphorus (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milk,nuts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fish), </a:t>
            </a:r>
          </a:p>
          <a:p>
            <a:pPr algn="l" rtl="0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Gradually introduce calories for malnourished patients receiving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parenteral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nutrition</a:t>
            </a:r>
          </a:p>
          <a:p>
            <a:pPr algn="l" rtl="0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Monitor for infection</a:t>
            </a:r>
          </a:p>
          <a:p>
            <a:pPr algn="l" rtl="0">
              <a:buNone/>
            </a:pP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 rtl="0"/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 rtl="0"/>
            <a:endParaRPr lang="en-GB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/>
          <a:lstStyle/>
          <a:p>
            <a:pPr algn="l" rtl="0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Serum level above 4.5 mg/DL</a:t>
            </a:r>
          </a:p>
          <a:p>
            <a:pPr algn="l" rtl="0"/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Causes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renal failure, excess phosphorus, excess vitamin D, acidosis,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hypoparathyroidism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chemotherapy</a:t>
            </a:r>
          </a:p>
          <a:p>
            <a:pPr algn="l" rtl="0"/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Manifestations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few symptoms; soft-tissue calcifications, symptoms occur due to associated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hypocalcemia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l"/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/>
          <a:lstStyle/>
          <a:p>
            <a:r>
              <a:rPr lang="en-US" dirty="0" smtClean="0"/>
              <a:t>Hyperphosphatemia</a:t>
            </a:r>
            <a:endParaRPr lang="en-GB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 fontScale="92500"/>
          </a:bodyPr>
          <a:lstStyle/>
          <a:p>
            <a:pPr algn="l" rtl="0"/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Medical management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</a:p>
          <a:p>
            <a:pPr algn="l" rtl="0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Treat underlying disorder, vitamin-D preparations, calcium-binding antacids, phosphate-binding gels or antacids, loop diuretics, NS IV, dialysis</a:t>
            </a:r>
          </a:p>
          <a:p>
            <a:pPr algn="l" rtl="0"/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Nursing management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</a:p>
          <a:p>
            <a:pPr algn="l" rtl="0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Assessment</a:t>
            </a:r>
          </a:p>
          <a:p>
            <a:pPr algn="l" rtl="0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Avoid high-phosphorus foods (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chees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cream, whole grain cereal, meats)</a:t>
            </a:r>
          </a:p>
          <a:p>
            <a:pPr algn="l" rtl="0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Patient teaching related to diet, phosphate-containing substances, signs of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hypocalcemia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algn="l" rtl="0"/>
            <a:endParaRPr lang="en-GB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5" y="1844824"/>
            <a:ext cx="8280920" cy="4281339"/>
          </a:xfrm>
        </p:spPr>
        <p:txBody>
          <a:bodyPr>
            <a:normAutofit fontScale="92500"/>
          </a:bodyPr>
          <a:lstStyle/>
          <a:p>
            <a:pPr algn="l" rtl="0">
              <a:spcBef>
                <a:spcPct val="0"/>
              </a:spcBef>
            </a:pPr>
            <a:r>
              <a:rPr lang="en-US" altLang="ar-JO" b="1" dirty="0"/>
              <a:t>Intracellular fluid</a:t>
            </a:r>
            <a:r>
              <a:rPr lang="en-US" altLang="ar-JO" dirty="0"/>
              <a:t> (ICF): Located within </a:t>
            </a:r>
            <a:r>
              <a:rPr lang="en-US" altLang="ar-JO" dirty="0" smtClean="0"/>
              <a:t>cells (40% </a:t>
            </a:r>
            <a:r>
              <a:rPr lang="en-US" altLang="ar-JO" dirty="0"/>
              <a:t>of body </a:t>
            </a:r>
            <a:r>
              <a:rPr lang="en-US" altLang="ar-JO" dirty="0" smtClean="0"/>
              <a:t>weight)</a:t>
            </a:r>
            <a:endParaRPr lang="en-US" altLang="ar-JO" dirty="0"/>
          </a:p>
          <a:p>
            <a:pPr algn="l" rtl="0">
              <a:spcBef>
                <a:spcPct val="0"/>
              </a:spcBef>
            </a:pPr>
            <a:r>
              <a:rPr lang="en-US" altLang="ar-JO" b="1" dirty="0" smtClean="0"/>
              <a:t>Extracellular </a:t>
            </a:r>
            <a:r>
              <a:rPr lang="en-US" altLang="ar-JO" b="1" dirty="0"/>
              <a:t>fluid </a:t>
            </a:r>
            <a:r>
              <a:rPr lang="en-US" altLang="ar-JO" dirty="0"/>
              <a:t>(</a:t>
            </a:r>
            <a:r>
              <a:rPr lang="en-US" altLang="ar-JO" dirty="0" smtClean="0"/>
              <a:t>ECF):found </a:t>
            </a:r>
            <a:r>
              <a:rPr lang="en-US" altLang="ar-JO" dirty="0"/>
              <a:t>outside </a:t>
            </a:r>
            <a:r>
              <a:rPr lang="en-US" altLang="ar-JO" dirty="0" smtClean="0"/>
              <a:t>cell (20</a:t>
            </a:r>
            <a:r>
              <a:rPr lang="en-US" altLang="ar-JO" dirty="0"/>
              <a:t>% of body weight </a:t>
            </a:r>
            <a:r>
              <a:rPr lang="en-US" altLang="ar-JO" dirty="0" smtClean="0"/>
              <a:t>)</a:t>
            </a:r>
            <a:endParaRPr lang="en-US" altLang="ar-JO" dirty="0"/>
          </a:p>
          <a:p>
            <a:pPr lvl="1" algn="l" rtl="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ar-JO" dirty="0" smtClean="0"/>
              <a:t>Intravascular: fluid within blood vessels </a:t>
            </a:r>
            <a:r>
              <a:rPr lang="en-US" altLang="ar-JO" dirty="0"/>
              <a:t>(plasma</a:t>
            </a:r>
            <a:r>
              <a:rPr lang="en-US" altLang="ar-JO" dirty="0" smtClean="0"/>
              <a:t>)</a:t>
            </a:r>
          </a:p>
          <a:p>
            <a:pPr lvl="1" algn="l" rtl="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ar-JO" dirty="0" smtClean="0"/>
              <a:t>Interstitial: fluid that surrounds the cell (Lymph)</a:t>
            </a:r>
          </a:p>
          <a:p>
            <a:pPr lvl="1" algn="l" rtl="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ar-JO" dirty="0" smtClean="0"/>
              <a:t>Transcellular </a:t>
            </a:r>
            <a:br>
              <a:rPr lang="en-US" altLang="ar-JO" dirty="0" smtClean="0"/>
            </a:br>
            <a:r>
              <a:rPr lang="en-US" altLang="ar-JO" dirty="0" smtClean="0"/>
              <a:t>(cerebrospinal, pericardial and plural fluids and digestive secretions)</a:t>
            </a:r>
          </a:p>
          <a:p>
            <a:pPr lvl="1" algn="l" rtl="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ar-JO" sz="2400" dirty="0"/>
              <a:t>Third </a:t>
            </a:r>
            <a:r>
              <a:rPr lang="en-US" altLang="ar-JO" sz="2400" dirty="0" smtClean="0"/>
              <a:t>space fluid shift: loss </a:t>
            </a:r>
            <a:r>
              <a:rPr lang="en-US" altLang="ar-JO" sz="2400" dirty="0"/>
              <a:t>of ECF into space that does not contribute to equilibrium</a:t>
            </a:r>
          </a:p>
          <a:p>
            <a:pPr marL="301943" lvl="1" indent="0" algn="l" rtl="0">
              <a:spcBef>
                <a:spcPct val="0"/>
              </a:spcBef>
              <a:buNone/>
            </a:pPr>
            <a:r>
              <a:rPr lang="en-US" sz="2400" dirty="0" smtClean="0"/>
              <a:t>when </a:t>
            </a:r>
            <a:r>
              <a:rPr lang="en-US" sz="2400" dirty="0"/>
              <a:t>too much fluid moves from the intravascular space </a:t>
            </a:r>
            <a:r>
              <a:rPr lang="en-US" sz="2400" dirty="0" smtClean="0"/>
              <a:t>into </a:t>
            </a:r>
            <a:r>
              <a:rPr lang="en-US" sz="2400" dirty="0"/>
              <a:t>the interstitial or "third" space-the nonfunctional area between cells. This can cause potentially serious problems such as edema, reduced cardiac output, and hypotension.</a:t>
            </a:r>
            <a:r>
              <a:rPr lang="en-US" altLang="ar-JO" sz="2400" dirty="0" smtClean="0"/>
              <a:t> </a:t>
            </a:r>
            <a:endParaRPr lang="en-US" altLang="ar-JO" dirty="0"/>
          </a:p>
          <a:p>
            <a:pPr algn="l"/>
            <a:endParaRPr lang="ar-JO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 dirty="0">
                <a:solidFill>
                  <a:srgbClr val="3A3AFF"/>
                </a:solidFill>
              </a:rPr>
              <a:t>Fluid Compartments</a:t>
            </a:r>
            <a:endParaRPr lang="ar-JO" dirty="0"/>
          </a:p>
        </p:txBody>
      </p:sp>
      <p:sp>
        <p:nvSpPr>
          <p:cNvPr id="4" name="Oval 3"/>
          <p:cNvSpPr/>
          <p:nvPr/>
        </p:nvSpPr>
        <p:spPr>
          <a:xfrm>
            <a:off x="1331640" y="4725144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xmlns="" val="4040180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/>
          <a:lstStyle/>
          <a:p>
            <a:pPr algn="l" rtl="0"/>
            <a:r>
              <a:rPr lang="en-US" altLang="ar-JO" dirty="0"/>
              <a:t>Active chemicals that carry positive (cations), negative (anions) electrical charges</a:t>
            </a:r>
          </a:p>
          <a:p>
            <a:pPr lvl="1" algn="l" rtl="0"/>
            <a:r>
              <a:rPr lang="en-US" altLang="ar-JO" dirty="0"/>
              <a:t>Major cations: sodium, potassium, calcium, magnesium, hydrogen ions</a:t>
            </a:r>
          </a:p>
          <a:p>
            <a:pPr lvl="1" algn="l" rtl="0"/>
            <a:r>
              <a:rPr lang="en-US" altLang="ar-JO" dirty="0"/>
              <a:t>Major anions: chloride, bicarbonate, phosphate, sulfate, </a:t>
            </a:r>
            <a:r>
              <a:rPr lang="en-US" altLang="ar-JO" dirty="0" smtClean="0"/>
              <a:t>ions</a:t>
            </a:r>
            <a:endParaRPr lang="en-US" altLang="ar-JO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Electrolytes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xmlns="" val="2139021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/>
          <a:lstStyle/>
          <a:p>
            <a:pPr marL="0" indent="0" algn="l" rtl="0">
              <a:buNone/>
            </a:pPr>
            <a:endParaRPr lang="en-US" altLang="ar-JO" dirty="0" smtClean="0"/>
          </a:p>
          <a:p>
            <a:pPr marL="0" indent="0" algn="l" rtl="0">
              <a:buNone/>
            </a:pPr>
            <a:r>
              <a:rPr lang="en-US" altLang="ar-JO" dirty="0" smtClean="0"/>
              <a:t>Movement </a:t>
            </a:r>
            <a:r>
              <a:rPr lang="en-US" altLang="ar-JO" dirty="0"/>
              <a:t>of fluid through capillary walls depends on </a:t>
            </a:r>
          </a:p>
          <a:p>
            <a:pPr lvl="1" algn="l" rtl="0"/>
            <a:r>
              <a:rPr lang="en-US" altLang="ar-JO" dirty="0"/>
              <a:t>Hydrostatic pressure: exerted on walls of blood vessels </a:t>
            </a:r>
          </a:p>
          <a:p>
            <a:pPr lvl="1" algn="l" rtl="0"/>
            <a:r>
              <a:rPr lang="en-US" altLang="ar-JO" dirty="0"/>
              <a:t>Osmotic pressure: exerted by protein in </a:t>
            </a:r>
            <a:r>
              <a:rPr lang="en-US" altLang="ar-JO" dirty="0" smtClean="0"/>
              <a:t>plasma</a:t>
            </a:r>
          </a:p>
          <a:p>
            <a:pPr marL="301943" lvl="1" indent="0" algn="l" rtl="0">
              <a:buNone/>
            </a:pPr>
            <a:endParaRPr lang="en-US" altLang="ar-JO" dirty="0"/>
          </a:p>
          <a:p>
            <a:pPr marL="0" indent="0" algn="l" rtl="0">
              <a:buNone/>
            </a:pPr>
            <a:r>
              <a:rPr lang="en-US" altLang="ar-JO" dirty="0"/>
              <a:t>Direction of fluid movement depends on differences of  hydrostatic, osmotic pressure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77516"/>
          </a:xfrm>
        </p:spPr>
        <p:txBody>
          <a:bodyPr/>
          <a:lstStyle/>
          <a:p>
            <a:r>
              <a:rPr lang="en-US" dirty="0" smtClean="0"/>
              <a:t>Regulation of fluids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xmlns="" val="2835262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/>
          <a:lstStyle/>
          <a:p>
            <a:pPr algn="l" rtl="0"/>
            <a:r>
              <a:rPr lang="en-US" altLang="ar-JO" dirty="0" smtClean="0"/>
              <a:t>Osmosis</a:t>
            </a:r>
            <a:endParaRPr lang="en-US" altLang="ar-JO" dirty="0"/>
          </a:p>
          <a:p>
            <a:pPr algn="l" rtl="0"/>
            <a:r>
              <a:rPr lang="en-US" altLang="ar-JO" dirty="0"/>
              <a:t>Diffusion</a:t>
            </a:r>
          </a:p>
          <a:p>
            <a:pPr algn="l" rtl="0"/>
            <a:r>
              <a:rPr lang="en-US" altLang="ar-JO" dirty="0"/>
              <a:t>Active transport</a:t>
            </a:r>
          </a:p>
          <a:p>
            <a:pPr algn="l" rtl="0"/>
            <a:r>
              <a:rPr lang="en-US" altLang="ar-JO" dirty="0"/>
              <a:t>filtration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Transport process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xmlns="" val="4165713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 lnSpcReduction="10000"/>
          </a:bodyPr>
          <a:lstStyle/>
          <a:p>
            <a:pPr marL="0" indent="0" algn="l">
              <a:lnSpc>
                <a:spcPct val="90000"/>
              </a:lnSpc>
              <a:spcBef>
                <a:spcPct val="0"/>
              </a:spcBef>
              <a:buNone/>
            </a:pPr>
            <a:r>
              <a:rPr lang="en-US" altLang="ar-JO" b="1" dirty="0" smtClean="0"/>
              <a:t>Osmosis:</a:t>
            </a:r>
            <a:r>
              <a:rPr lang="en-US" altLang="ar-JO" dirty="0" smtClean="0"/>
              <a:t> </a:t>
            </a:r>
          </a:p>
          <a:p>
            <a:pPr marL="0" indent="0" algn="l">
              <a:lnSpc>
                <a:spcPct val="90000"/>
              </a:lnSpc>
              <a:spcBef>
                <a:spcPct val="0"/>
              </a:spcBef>
              <a:buNone/>
            </a:pPr>
            <a:r>
              <a:rPr lang="en-US" altLang="ar-JO" dirty="0" smtClean="0"/>
              <a:t>Movement </a:t>
            </a:r>
            <a:r>
              <a:rPr lang="en-US" altLang="ar-JO" dirty="0"/>
              <a:t>of </a:t>
            </a:r>
            <a:r>
              <a:rPr lang="en-US" altLang="ar-JO" b="1" i="1" dirty="0"/>
              <a:t>water</a:t>
            </a:r>
            <a:r>
              <a:rPr lang="en-US" altLang="ar-JO" dirty="0"/>
              <a:t> between two compartments by a membrane permeable to water but not to solute</a:t>
            </a:r>
          </a:p>
          <a:p>
            <a:pPr marL="0" indent="0" algn="l">
              <a:lnSpc>
                <a:spcPct val="90000"/>
              </a:lnSpc>
              <a:spcBef>
                <a:spcPct val="0"/>
              </a:spcBef>
              <a:buNone/>
            </a:pPr>
            <a:r>
              <a:rPr lang="en-US" altLang="ar-JO" dirty="0"/>
              <a:t>Moves from </a:t>
            </a:r>
            <a:r>
              <a:rPr lang="en-US" altLang="ar-JO" sz="2000" dirty="0">
                <a:solidFill>
                  <a:schemeClr val="tx1"/>
                </a:solidFill>
              </a:rPr>
              <a:t>low solute to high solute concentration</a:t>
            </a:r>
          </a:p>
          <a:p>
            <a:pPr marL="0" indent="0" algn="l">
              <a:lnSpc>
                <a:spcPct val="90000"/>
              </a:lnSpc>
              <a:spcBef>
                <a:spcPct val="0"/>
              </a:spcBef>
              <a:buNone/>
            </a:pPr>
            <a:r>
              <a:rPr lang="en-US" altLang="ar-JO" dirty="0" smtClean="0"/>
              <a:t>Requires </a:t>
            </a:r>
            <a:r>
              <a:rPr lang="en-US" altLang="ar-JO" dirty="0"/>
              <a:t>no </a:t>
            </a:r>
            <a:r>
              <a:rPr lang="en-US" altLang="ar-JO" dirty="0" smtClean="0"/>
              <a:t>energy.</a:t>
            </a:r>
            <a:endParaRPr lang="en-US" altLang="ar-JO" dirty="0"/>
          </a:p>
          <a:p>
            <a:pPr marL="0" indent="0" algn="l" rtl="0">
              <a:buNone/>
            </a:pPr>
            <a:r>
              <a:rPr lang="en-US" altLang="ar-JO" b="1" dirty="0" smtClean="0"/>
              <a:t>Diffusion:</a:t>
            </a:r>
          </a:p>
          <a:p>
            <a:pPr marL="0" indent="0" algn="l" rtl="0">
              <a:buNone/>
            </a:pPr>
            <a:r>
              <a:rPr lang="en-US" altLang="ar-JO" dirty="0" smtClean="0"/>
              <a:t>Random </a:t>
            </a:r>
            <a:r>
              <a:rPr lang="en-US" altLang="ar-JO" dirty="0"/>
              <a:t>movement of particles in all directions from an </a:t>
            </a:r>
            <a:r>
              <a:rPr lang="en-US" altLang="ar-JO" dirty="0" smtClean="0"/>
              <a:t>area </a:t>
            </a:r>
            <a:r>
              <a:rPr lang="en-US" altLang="ar-JO" dirty="0"/>
              <a:t>of high concentration to low </a:t>
            </a:r>
            <a:r>
              <a:rPr lang="en-US" altLang="ar-JO" dirty="0" smtClean="0"/>
              <a:t>concentration.</a:t>
            </a:r>
          </a:p>
          <a:p>
            <a:pPr marL="0" indent="0" algn="l" rtl="0">
              <a:buNone/>
            </a:pPr>
            <a:r>
              <a:rPr lang="en-US" altLang="ar-JO" b="1" dirty="0" smtClean="0"/>
              <a:t>Active transport:</a:t>
            </a:r>
          </a:p>
          <a:p>
            <a:pPr marL="0" indent="0" algn="l" rtl="0">
              <a:buNone/>
            </a:pPr>
            <a:r>
              <a:rPr lang="en-US" altLang="ar-JO" dirty="0"/>
              <a:t>Relies on availability of carrier substances, utilizes energy (ATP), to transport solutes in and out of cells</a:t>
            </a:r>
            <a:r>
              <a:rPr lang="en-US" altLang="ar-JO" dirty="0" smtClean="0"/>
              <a:t>.</a:t>
            </a:r>
          </a:p>
          <a:p>
            <a:pPr marL="0" indent="0" algn="l" rtl="0">
              <a:buNone/>
            </a:pPr>
            <a:r>
              <a:rPr lang="en-US" altLang="ar-JO" dirty="0" smtClean="0"/>
              <a:t>Sodium-Potassium pump</a:t>
            </a:r>
            <a:endParaRPr lang="en-US" altLang="ar-JO" dirty="0"/>
          </a:p>
          <a:p>
            <a:pPr marL="0" indent="0" algn="l" rtl="0">
              <a:buNone/>
            </a:pP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xmlns="" val="6570912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860</TotalTime>
  <Words>2295</Words>
  <Application>Microsoft Office PowerPoint</Application>
  <PresentationFormat>On-screen Show (4:3)</PresentationFormat>
  <Paragraphs>247</Paragraphs>
  <Slides>43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Waveform</vt:lpstr>
      <vt:lpstr>Fluids and Electrolytes</vt:lpstr>
      <vt:lpstr>Objectives</vt:lpstr>
      <vt:lpstr>Homeostasis </vt:lpstr>
      <vt:lpstr>Composition of body fluids </vt:lpstr>
      <vt:lpstr>Fluid Compartments</vt:lpstr>
      <vt:lpstr>Electrolytes</vt:lpstr>
      <vt:lpstr>Regulation of fluids</vt:lpstr>
      <vt:lpstr>Transport process</vt:lpstr>
      <vt:lpstr>Slide 9</vt:lpstr>
      <vt:lpstr>Fluids gains and Losses</vt:lpstr>
      <vt:lpstr>Homeostatic Mechanism</vt:lpstr>
      <vt:lpstr>Slide 12</vt:lpstr>
      <vt:lpstr>Gerontologic consideration</vt:lpstr>
      <vt:lpstr>Fluid volume disturbances</vt:lpstr>
      <vt:lpstr>Hypovolemia (FVD) </vt:lpstr>
      <vt:lpstr>Slide 16</vt:lpstr>
      <vt:lpstr>Fluid volume deficit- nursing management</vt:lpstr>
      <vt:lpstr>Hypervolemia : fluid volume excess (FVE)</vt:lpstr>
      <vt:lpstr>Hypervolemia</vt:lpstr>
      <vt:lpstr>Hypervolemia</vt:lpstr>
      <vt:lpstr>Hypervolemia: Nursing management</vt:lpstr>
      <vt:lpstr>Hyponatremia: Sodium deficit</vt:lpstr>
      <vt:lpstr>Hyponatremia: nursing management</vt:lpstr>
      <vt:lpstr>Sodium excess : Hypernatremia</vt:lpstr>
      <vt:lpstr>Hypernatremia: nursing management</vt:lpstr>
      <vt:lpstr>Potassium deficit: Hypokalemia</vt:lpstr>
      <vt:lpstr>Hypokalemia</vt:lpstr>
      <vt:lpstr>Hyperkalemia</vt:lpstr>
      <vt:lpstr>Nursing management</vt:lpstr>
      <vt:lpstr>Hypocalcemia</vt:lpstr>
      <vt:lpstr>Slide 31</vt:lpstr>
      <vt:lpstr>Slide 32</vt:lpstr>
      <vt:lpstr>Slide 33</vt:lpstr>
      <vt:lpstr>Hypercalcemia</vt:lpstr>
      <vt:lpstr>Hypercalcemia: nursing management</vt:lpstr>
      <vt:lpstr>Hypomagnesemia</vt:lpstr>
      <vt:lpstr>Slide 37</vt:lpstr>
      <vt:lpstr>Hypermagnesemia</vt:lpstr>
      <vt:lpstr>Slide 39</vt:lpstr>
      <vt:lpstr>Hypophosphatemia</vt:lpstr>
      <vt:lpstr>Slide 41</vt:lpstr>
      <vt:lpstr>Hyperphosphatemia</vt:lpstr>
      <vt:lpstr>Slide 43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Fluids and Electrolytes</dc:title>
  <dc:creator>Eman Al-Saleh</dc:creator>
  <cp:lastModifiedBy>willson</cp:lastModifiedBy>
  <cp:revision>68</cp:revision>
  <dcterms:created xsi:type="dcterms:W3CDTF">2015-09-20T10:06:54Z</dcterms:created>
  <dcterms:modified xsi:type="dcterms:W3CDTF">2015-10-19T10:40:49Z</dcterms:modified>
</cp:coreProperties>
</file>